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3" r:id="rId3"/>
    <p:sldId id="257" r:id="rId4"/>
    <p:sldId id="258" r:id="rId5"/>
    <p:sldId id="294" r:id="rId6"/>
    <p:sldId id="293" r:id="rId7"/>
    <p:sldId id="259" r:id="rId8"/>
    <p:sldId id="270" r:id="rId9"/>
    <p:sldId id="260" r:id="rId10"/>
    <p:sldId id="276" r:id="rId11"/>
    <p:sldId id="271" r:id="rId12"/>
    <p:sldId id="272" r:id="rId13"/>
    <p:sldId id="269" r:id="rId14"/>
    <p:sldId id="274" r:id="rId15"/>
    <p:sldId id="273" r:id="rId16"/>
    <p:sldId id="275" r:id="rId17"/>
    <p:sldId id="278" r:id="rId18"/>
    <p:sldId id="280" r:id="rId19"/>
    <p:sldId id="277" r:id="rId20"/>
    <p:sldId id="261" r:id="rId21"/>
    <p:sldId id="279" r:id="rId22"/>
    <p:sldId id="262" r:id="rId23"/>
    <p:sldId id="289" r:id="rId24"/>
    <p:sldId id="290" r:id="rId25"/>
    <p:sldId id="292" r:id="rId26"/>
    <p:sldId id="287" r:id="rId27"/>
    <p:sldId id="267" r:id="rId28"/>
    <p:sldId id="288" r:id="rId29"/>
    <p:sldId id="281" r:id="rId30"/>
    <p:sldId id="282" r:id="rId31"/>
    <p:sldId id="283" r:id="rId32"/>
    <p:sldId id="264" r:id="rId33"/>
    <p:sldId id="285" r:id="rId34"/>
    <p:sldId id="286" r:id="rId35"/>
    <p:sldId id="291" r:id="rId36"/>
    <p:sldId id="284" r:id="rId37"/>
    <p:sldId id="295" r:id="rId38"/>
    <p:sldId id="268" r:id="rId39"/>
    <p:sldId id="265" r:id="rId40"/>
    <p:sldId id="26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DD9F8-3CBD-403A-B4B0-577635AAB003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90C34-B6A4-42C7-84AF-0EE9A395762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4AF71-2F57-43E1-A3FF-AE36E44EB645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1BB55-EA42-4EE6-BC25-D7585A3AECE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1BB55-EA42-4EE6-BC25-D7585A3AECE6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30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84A7C-3001-4DF9-9998-6EB7B866C93D}" type="datetimeFigureOut">
              <a:rPr lang="en-GB" smtClean="0"/>
              <a:pPr/>
              <a:t>18/11/2012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DF054-D334-496B-99C5-203686D0C7A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46" y="44624"/>
            <a:ext cx="8708434" cy="282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508518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Saturday 30 June 2012</a:t>
            </a:r>
            <a:endParaRPr lang="en-GB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9379" y="2709863"/>
            <a:ext cx="5190893" cy="215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5637" y="0"/>
            <a:ext cx="9886149" cy="699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27584" y="332656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Start line 1 nm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576" y="1556792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Class 7 - 190 yachts 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DSCF1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144016"/>
            <a:ext cx="9416127" cy="70294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In the Western </a:t>
            </a:r>
          </a:p>
          <a:p>
            <a:r>
              <a:rPr lang="en-GB" sz="6600" dirty="0" smtClean="0"/>
              <a:t>Solent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Min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925" y="-171400"/>
            <a:ext cx="9696167" cy="7272808"/>
          </a:xfrm>
        </p:spPr>
      </p:pic>
      <p:sp>
        <p:nvSpPr>
          <p:cNvPr id="5" name="Rectangle 4"/>
          <p:cNvSpPr/>
          <p:nvPr/>
        </p:nvSpPr>
        <p:spPr>
          <a:xfrm>
            <a:off x="5868144" y="188640"/>
            <a:ext cx="7056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Needles </a:t>
            </a:r>
          </a:p>
          <a:p>
            <a:r>
              <a:rPr lang="en-GB" sz="6600" dirty="0" smtClean="0"/>
              <a:t>Channel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Needles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558" y="1340768"/>
            <a:ext cx="5492529" cy="280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221089"/>
            <a:ext cx="559000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Rounding the Need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0317" y="-385034"/>
            <a:ext cx="9577815" cy="7630458"/>
          </a:xfrm>
        </p:spPr>
      </p:pic>
      <p:sp>
        <p:nvSpPr>
          <p:cNvPr id="5" name="Rectangle 4"/>
          <p:cNvSpPr/>
          <p:nvPr/>
        </p:nvSpPr>
        <p:spPr>
          <a:xfrm>
            <a:off x="0" y="2852936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Off the Needles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35696" y="980728"/>
            <a:ext cx="26642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P630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-387423"/>
            <a:ext cx="9211609" cy="7632848"/>
          </a:xfrm>
        </p:spPr>
      </p:pic>
      <p:sp>
        <p:nvSpPr>
          <p:cNvPr id="5" name="Rectangle 4"/>
          <p:cNvSpPr/>
          <p:nvPr/>
        </p:nvSpPr>
        <p:spPr>
          <a:xfrm>
            <a:off x="323528" y="0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South of the Island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DSCF1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8444" y="0"/>
            <a:ext cx="9722444" cy="7292491"/>
          </a:xfrm>
        </p:spPr>
      </p:pic>
      <p:sp>
        <p:nvSpPr>
          <p:cNvPr id="5" name="Rectangle 4"/>
          <p:cNvSpPr/>
          <p:nvPr/>
        </p:nvSpPr>
        <p:spPr>
          <a:xfrm>
            <a:off x="179512" y="332656"/>
            <a:ext cx="7056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Close to </a:t>
            </a:r>
          </a:p>
          <a:p>
            <a:r>
              <a:rPr lang="en-GB" sz="6600" dirty="0" smtClean="0"/>
              <a:t>broaching?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2357" y="0"/>
            <a:ext cx="97363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260648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Every size of boat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L370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68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76672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The Eastern Solent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212" y="0"/>
            <a:ext cx="9578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692696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The Finish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Santy</a:t>
            </a:r>
            <a:r>
              <a:rPr lang="en-GB" dirty="0" smtClean="0"/>
              <a:t> Victoria 34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\\2SBSERVER\RedirectedFolders\Chris\My Documents\My Pictures\Santy\Santy with cruising shu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4124142" cy="54962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The Finish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827859"/>
            <a:ext cx="52006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08720"/>
            <a:ext cx="52292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20469596">
            <a:off x="679409" y="2524292"/>
            <a:ext cx="1723501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Wind F5</a:t>
            </a:r>
            <a:endParaRPr lang="en-GB" sz="2800" b="1" dirty="0"/>
          </a:p>
        </p:txBody>
      </p:sp>
      <p:sp>
        <p:nvSpPr>
          <p:cNvPr id="8" name="Right Arrow 7"/>
          <p:cNvSpPr/>
          <p:nvPr/>
        </p:nvSpPr>
        <p:spPr>
          <a:xfrm rot="367045">
            <a:off x="54279" y="894496"/>
            <a:ext cx="2497424" cy="115212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Tide 1.5 </a:t>
            </a:r>
            <a:r>
              <a:rPr lang="en-GB" sz="2800" b="1" dirty="0" err="1" smtClean="0"/>
              <a:t>kts</a:t>
            </a:r>
            <a:endParaRPr lang="en-GB" sz="2800" b="1" dirty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DSCF1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640" y="404664"/>
            <a:ext cx="9182640" cy="6888051"/>
          </a:xfrm>
        </p:spPr>
      </p:pic>
      <p:sp>
        <p:nvSpPr>
          <p:cNvPr id="5" name="Rectangle 4"/>
          <p:cNvSpPr/>
          <p:nvPr/>
        </p:nvSpPr>
        <p:spPr>
          <a:xfrm>
            <a:off x="4211960" y="476672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The Crew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IRC Handicap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560840" cy="4525963"/>
          </a:xfrm>
        </p:spPr>
        <p:txBody>
          <a:bodyPr/>
          <a:lstStyle/>
          <a:p>
            <a:r>
              <a:rPr lang="en-GB" dirty="0" smtClean="0"/>
              <a:t>Based on size, weight, sail area </a:t>
            </a:r>
          </a:p>
          <a:p>
            <a:r>
              <a:rPr lang="en-GB" dirty="0" smtClean="0"/>
              <a:t>RORC Rating Office</a:t>
            </a:r>
          </a:p>
          <a:p>
            <a:r>
              <a:rPr lang="en-GB" dirty="0" smtClean="0"/>
              <a:t>TCC (Time Correction)</a:t>
            </a:r>
          </a:p>
          <a:p>
            <a:r>
              <a:rPr lang="en-GB" dirty="0" smtClean="0"/>
              <a:t>Elapsed time x TCC  =     Corrected time</a:t>
            </a:r>
          </a:p>
          <a:p>
            <a:r>
              <a:rPr lang="en-GB" dirty="0" smtClean="0"/>
              <a:t>10 hours        x 0.95 =      9 hours 30 min</a:t>
            </a:r>
          </a:p>
          <a:p>
            <a:r>
              <a:rPr lang="en-GB" dirty="0" smtClean="0"/>
              <a:t>10 hours        x 1.00 =      10 hours!</a:t>
            </a:r>
          </a:p>
          <a:p>
            <a:r>
              <a:rPr lang="en-GB" dirty="0" smtClean="0"/>
              <a:t>10 hours        x 1.05 =      10 hours 30 min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Handicap of 1.00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err="1" smtClean="0"/>
              <a:t>Beneteau</a:t>
            </a:r>
            <a:r>
              <a:rPr lang="en-GB" dirty="0" smtClean="0"/>
              <a:t> First 36.7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6616760" cy="430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Handicap of 0.957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Victoria 34</a:t>
            </a:r>
          </a:p>
          <a:p>
            <a:pPr>
              <a:buNone/>
            </a:pPr>
            <a:r>
              <a:rPr lang="en-GB" dirty="0" smtClean="0"/>
              <a:t>(1 hour 2 min 18 </a:t>
            </a:r>
            <a:r>
              <a:rPr lang="en-GB" dirty="0" err="1" smtClean="0"/>
              <a:t>secs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08920"/>
            <a:ext cx="67913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Handicap of 0.888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Victoria 30 (1 hour 6 min 32 </a:t>
            </a:r>
            <a:r>
              <a:rPr lang="en-GB" dirty="0" err="1" smtClean="0"/>
              <a:t>secs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64484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229600" cy="1143000"/>
          </a:xfrm>
        </p:spPr>
        <p:txBody>
          <a:bodyPr/>
          <a:lstStyle/>
          <a:p>
            <a:r>
              <a:rPr lang="en-GB" b="1" dirty="0" smtClean="0"/>
              <a:t>The Victoria Cup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16024"/>
            <a:ext cx="391324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8100392" cy="105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7992888" cy="136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071839"/>
            <a:ext cx="86677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63888" y="54359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Victoria 34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50851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Victoria 30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7251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Sail No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691680" y="47251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Name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915816" y="47971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TCC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47971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Class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458286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Finish </a:t>
            </a:r>
          </a:p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012160" y="458286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Elapsed </a:t>
            </a:r>
          </a:p>
          <a:p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236296" y="458286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Corrected</a:t>
            </a:r>
          </a:p>
          <a:p>
            <a:r>
              <a:rPr lang="en-GB" dirty="0" smtClean="0"/>
              <a:t> time</a:t>
            </a:r>
            <a:endParaRPr lang="en-GB" dirty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55998"/>
            <a:ext cx="9117142" cy="433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50" y="842963"/>
            <a:ext cx="68199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07904" y="2564904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09.40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Course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788" y="1219624"/>
            <a:ext cx="8070676" cy="51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713" y="1095375"/>
            <a:ext cx="68865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63888" y="2924944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13.00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823913"/>
            <a:ext cx="69437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51920" y="2708920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15.00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Growing concern as to the number of boats skippered by people who don’t know the rules !</a:t>
            </a:r>
          </a:p>
          <a:p>
            <a:r>
              <a:rPr lang="en-GB" dirty="0" smtClean="0"/>
              <a:t>Sail number and also on the hull </a:t>
            </a:r>
          </a:p>
          <a:p>
            <a:r>
              <a:rPr lang="en-GB" dirty="0" smtClean="0"/>
              <a:t>Display coloured fleet flag (provided by ISC)</a:t>
            </a:r>
          </a:p>
          <a:p>
            <a:r>
              <a:rPr lang="en-GB" dirty="0" smtClean="0"/>
              <a:t>Anchors not over the bow</a:t>
            </a:r>
          </a:p>
          <a:p>
            <a:r>
              <a:rPr lang="en-GB" dirty="0" smtClean="0"/>
              <a:t>£2m third party insurance</a:t>
            </a:r>
            <a:endParaRPr lang="en-GB" dirty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2949">
            <a:off x="4071304" y="142338"/>
            <a:ext cx="4618312" cy="659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09165">
            <a:off x="289929" y="444161"/>
            <a:ext cx="4653542" cy="655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60648"/>
            <a:ext cx="4320480" cy="613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23553"/>
            <a:ext cx="4896543" cy="690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993" y="0"/>
            <a:ext cx="9818505" cy="722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23528" y="4437112"/>
            <a:ext cx="9001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err="1" smtClean="0"/>
              <a:t>Hamble</a:t>
            </a:r>
            <a:r>
              <a:rPr lang="en-GB" sz="6600" dirty="0" smtClean="0"/>
              <a:t> Point Marina (MDL)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43608" y="1124744"/>
            <a:ext cx="2448272" cy="352839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12776"/>
            <a:ext cx="21621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34861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80270"/>
            <a:ext cx="3653036" cy="176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256" y="3356992"/>
            <a:ext cx="3190983" cy="324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 smtClean="0">
                <a:latin typeface="+mj-lt"/>
                <a:ea typeface="+mj-ea"/>
                <a:cs typeface="+mj-cs"/>
              </a:rPr>
              <a:t>Race Training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2SBSERVER\RedirectedFolders\Chris\My Documents\My Pictures\Santy\Santy Peter C and Chris racing 20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65594"/>
            <a:ext cx="7848872" cy="58729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7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Sponsorship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42231"/>
            <a:ext cx="40957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55263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£1,000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raised by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Santy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16" y="3626508"/>
            <a:ext cx="8901988" cy="203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year !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990" y="1128633"/>
            <a:ext cx="6714378" cy="56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first race 1931 with 25 entries</a:t>
            </a:r>
          </a:p>
          <a:p>
            <a:r>
              <a:rPr lang="en-GB" dirty="0" smtClean="0"/>
              <a:t>The idea of Major Cyril </a:t>
            </a:r>
            <a:r>
              <a:rPr lang="en-GB" dirty="0" err="1" smtClean="0"/>
              <a:t>Windeler</a:t>
            </a:r>
            <a:endParaRPr lang="en-GB" dirty="0" smtClean="0"/>
          </a:p>
          <a:p>
            <a:r>
              <a:rPr lang="en-GB" dirty="0" smtClean="0"/>
              <a:t>Won by “Merry Conceit” 22ft  fishing boat</a:t>
            </a:r>
          </a:p>
          <a:p>
            <a:r>
              <a:rPr lang="en-GB" dirty="0" smtClean="0"/>
              <a:t>Gold Roman Bowl  - replica of Roman bowl</a:t>
            </a:r>
          </a:p>
          <a:p>
            <a:r>
              <a:rPr lang="en-GB" dirty="0" smtClean="0"/>
              <a:t>2008 – 1,875 entrants</a:t>
            </a:r>
          </a:p>
          <a:p>
            <a:r>
              <a:rPr lang="en-GB" dirty="0" smtClean="0"/>
              <a:t>Won 4 times by Ted Heath</a:t>
            </a:r>
          </a:p>
          <a:p>
            <a:r>
              <a:rPr lang="en-GB" dirty="0" smtClean="0"/>
              <a:t>Multi hull record of 3 hours 8 min  23 </a:t>
            </a:r>
            <a:r>
              <a:rPr lang="en-GB" dirty="0" err="1" smtClean="0"/>
              <a:t>secs</a:t>
            </a:r>
            <a:endParaRPr lang="en-GB" dirty="0" smtClean="0"/>
          </a:p>
          <a:p>
            <a:r>
              <a:rPr lang="en-GB" dirty="0" smtClean="0"/>
              <a:t>Mono hull record 3 hours 53 min 5 </a:t>
            </a:r>
            <a:r>
              <a:rPr lang="en-GB" dirty="0" err="1" smtClean="0"/>
              <a:t>secs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46" y="44624"/>
            <a:ext cx="8708434" cy="282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508518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Saturday 1 June 2013</a:t>
            </a:r>
            <a:endParaRPr lang="en-GB" sz="5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001" y="2709863"/>
            <a:ext cx="5593255" cy="232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Course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788" y="1219624"/>
            <a:ext cx="8070676" cy="51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39052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Tides and Wind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Start selected for a “fair” Ebb tide in W Solent and through Needles Channel.</a:t>
            </a:r>
          </a:p>
          <a:p>
            <a:r>
              <a:rPr lang="en-GB" dirty="0" smtClean="0"/>
              <a:t>Foul / Fair tide S of the Island</a:t>
            </a:r>
          </a:p>
          <a:p>
            <a:r>
              <a:rPr lang="en-GB" dirty="0" smtClean="0"/>
              <a:t>Foul tide until about 20.00 in E Solent </a:t>
            </a:r>
          </a:p>
          <a:p>
            <a:r>
              <a:rPr lang="en-GB" dirty="0" smtClean="0"/>
              <a:t>With prevailing Westerly </a:t>
            </a:r>
          </a:p>
          <a:p>
            <a:r>
              <a:rPr lang="en-GB" dirty="0" smtClean="0"/>
              <a:t>Beat at the beginning and end of the day</a:t>
            </a:r>
          </a:p>
          <a:p>
            <a:r>
              <a:rPr lang="en-GB" dirty="0" smtClean="0"/>
              <a:t>The end of the race can be challenging</a:t>
            </a:r>
          </a:p>
          <a:p>
            <a:endParaRPr lang="en-GB" dirty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 descr="SL370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16565" y="-387424"/>
            <a:ext cx="9660565" cy="7245424"/>
          </a:xfrm>
        </p:spPr>
      </p:pic>
      <p:sp>
        <p:nvSpPr>
          <p:cNvPr id="4" name="Rectangle 3"/>
          <p:cNvSpPr/>
          <p:nvPr/>
        </p:nvSpPr>
        <p:spPr>
          <a:xfrm>
            <a:off x="179512" y="0"/>
            <a:ext cx="8820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/>
              <a:t>Approaching the Start</a:t>
            </a:r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Start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76626"/>
            <a:ext cx="5400600" cy="55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16200000" flipH="1">
            <a:off x="1979712" y="4149080"/>
            <a:ext cx="3024336" cy="43204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 rot="20469596">
            <a:off x="394385" y="4655789"/>
            <a:ext cx="1723501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Wind F5</a:t>
            </a:r>
            <a:endParaRPr lang="en-GB" sz="2800" b="1" dirty="0"/>
          </a:p>
        </p:txBody>
      </p:sp>
      <p:sp>
        <p:nvSpPr>
          <p:cNvPr id="7" name="Right Arrow 6"/>
          <p:cNvSpPr/>
          <p:nvPr/>
        </p:nvSpPr>
        <p:spPr>
          <a:xfrm rot="21046170" flipH="1">
            <a:off x="5137614" y="3044830"/>
            <a:ext cx="2616758" cy="115212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Tide 1.5 </a:t>
            </a:r>
            <a:r>
              <a:rPr lang="en-GB" sz="2800" b="1" dirty="0" err="1" smtClean="0"/>
              <a:t>kts</a:t>
            </a:r>
            <a:endParaRPr lang="en-GB" sz="2800" b="1" dirty="0"/>
          </a:p>
        </p:txBody>
      </p:sp>
    </p:spTree>
  </p:cSld>
  <p:clrMapOvr>
    <a:masterClrMapping/>
  </p:clrMapOvr>
  <p:transition advClick="0" advTm="3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356</Words>
  <Application>Microsoft Office PowerPoint</Application>
  <PresentationFormat>On-screen Show (4:3)</PresentationFormat>
  <Paragraphs>87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Santy Victoria 34</vt:lpstr>
      <vt:lpstr>The Course</vt:lpstr>
      <vt:lpstr>The History</vt:lpstr>
      <vt:lpstr>The Course</vt:lpstr>
      <vt:lpstr>Distances</vt:lpstr>
      <vt:lpstr>Tides and Wind</vt:lpstr>
      <vt:lpstr>Slide 8</vt:lpstr>
      <vt:lpstr>The Start</vt:lpstr>
      <vt:lpstr>Slide 10</vt:lpstr>
      <vt:lpstr>Slide 11</vt:lpstr>
      <vt:lpstr>Slide 12</vt:lpstr>
      <vt:lpstr>The Needles</vt:lpstr>
      <vt:lpstr>Slide 14</vt:lpstr>
      <vt:lpstr>Slide 15</vt:lpstr>
      <vt:lpstr>Slide 16</vt:lpstr>
      <vt:lpstr>Slide 17</vt:lpstr>
      <vt:lpstr>Slide 18</vt:lpstr>
      <vt:lpstr>Slide 19</vt:lpstr>
      <vt:lpstr>The Finish</vt:lpstr>
      <vt:lpstr>Slide 21</vt:lpstr>
      <vt:lpstr>IRC Handicap</vt:lpstr>
      <vt:lpstr>Handicap of 1.00</vt:lpstr>
      <vt:lpstr>Handicap of 0.957</vt:lpstr>
      <vt:lpstr>Handicap of 0.888</vt:lpstr>
      <vt:lpstr>The Victoria Cup</vt:lpstr>
      <vt:lpstr>Slide 27</vt:lpstr>
      <vt:lpstr>Slide 28</vt:lpstr>
      <vt:lpstr>Slide 29</vt:lpstr>
      <vt:lpstr>Slide 30</vt:lpstr>
      <vt:lpstr>Slide 31</vt:lpstr>
      <vt:lpstr>Preparation</vt:lpstr>
      <vt:lpstr>Slide 33</vt:lpstr>
      <vt:lpstr>Slide 34</vt:lpstr>
      <vt:lpstr>Slide 35</vt:lpstr>
      <vt:lpstr>Slide 36</vt:lpstr>
      <vt:lpstr>Slide 37</vt:lpstr>
      <vt:lpstr>Sponsorship</vt:lpstr>
      <vt:lpstr>Next year !</vt:lpstr>
      <vt:lpstr>Slide 40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 Passmore</cp:lastModifiedBy>
  <cp:revision>43</cp:revision>
  <dcterms:created xsi:type="dcterms:W3CDTF">2012-10-24T07:38:34Z</dcterms:created>
  <dcterms:modified xsi:type="dcterms:W3CDTF">2012-11-18T22:09:30Z</dcterms:modified>
</cp:coreProperties>
</file>